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7" r:id="rId2"/>
    <p:sldId id="271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13"/>
    <p:restoredTop sz="94617"/>
  </p:normalViewPr>
  <p:slideViewPr>
    <p:cSldViewPr snapToGrid="0" snapToObjects="1">
      <p:cViewPr varScale="1">
        <p:scale>
          <a:sx n="116" d="100"/>
          <a:sy n="116" d="100"/>
        </p:scale>
        <p:origin x="216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232C68-6BC3-FB4C-9FCC-BE37BF3B314C}" type="datetimeFigureOut">
              <a:rPr lang="en-US" smtClean="0"/>
              <a:t>3/23/17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D9E64-2265-D842-8541-335FB749B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04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874B-8EE9-7348-A633-1F6777BA676C}" type="datetimeFigureOut">
              <a:rPr lang="en-US" smtClean="0"/>
              <a:t>3/23/17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453B-6527-6749-AF79-CDA0D0E8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5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874B-8EE9-7348-A633-1F6777BA676C}" type="datetimeFigureOut">
              <a:rPr lang="en-US" smtClean="0"/>
              <a:t>3/23/17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453B-6527-6749-AF79-CDA0D0E8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71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874B-8EE9-7348-A633-1F6777BA676C}" type="datetimeFigureOut">
              <a:rPr lang="en-US" smtClean="0"/>
              <a:t>3/23/17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453B-6527-6749-AF79-CDA0D0E8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3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874B-8EE9-7348-A633-1F6777BA676C}" type="datetimeFigureOut">
              <a:rPr lang="en-US" smtClean="0"/>
              <a:t>3/23/17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453B-6527-6749-AF79-CDA0D0E8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36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874B-8EE9-7348-A633-1F6777BA676C}" type="datetimeFigureOut">
              <a:rPr lang="en-US" smtClean="0"/>
              <a:t>3/23/17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453B-6527-6749-AF79-CDA0D0E8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91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874B-8EE9-7348-A633-1F6777BA676C}" type="datetimeFigureOut">
              <a:rPr lang="en-US" smtClean="0"/>
              <a:t>3/23/17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453B-6527-6749-AF79-CDA0D0E8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874B-8EE9-7348-A633-1F6777BA676C}" type="datetimeFigureOut">
              <a:rPr lang="en-US" smtClean="0"/>
              <a:t>3/23/17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453B-6527-6749-AF79-CDA0D0E8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0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874B-8EE9-7348-A633-1F6777BA676C}" type="datetimeFigureOut">
              <a:rPr lang="en-US" smtClean="0"/>
              <a:t>3/23/17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453B-6527-6749-AF79-CDA0D0E8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54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874B-8EE9-7348-A633-1F6777BA676C}" type="datetimeFigureOut">
              <a:rPr lang="en-US" smtClean="0"/>
              <a:t>3/23/17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453B-6527-6749-AF79-CDA0D0E8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17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874B-8EE9-7348-A633-1F6777BA676C}" type="datetimeFigureOut">
              <a:rPr lang="en-US" smtClean="0"/>
              <a:t>3/23/17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453B-6527-6749-AF79-CDA0D0E8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51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874B-8EE9-7348-A633-1F6777BA676C}" type="datetimeFigureOut">
              <a:rPr lang="en-US" smtClean="0"/>
              <a:t>3/23/17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453B-6527-6749-AF79-CDA0D0E8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A874B-8EE9-7348-A633-1F6777BA676C}" type="datetimeFigureOut">
              <a:rPr lang="en-US" smtClean="0"/>
              <a:t>3/23/17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E453B-6527-6749-AF79-CDA0D0E8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07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Physical Health and People with a Severe Mental Illness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Respiratory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29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Issues for the Clinician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What is happening to this man?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This man needs admission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What sort of hospital is most appropriate </a:t>
            </a:r>
            <a:r>
              <a:rPr lang="mr-IN" dirty="0" smtClean="0"/>
              <a:t>–</a:t>
            </a:r>
            <a:r>
              <a:rPr lang="en-US" dirty="0" smtClean="0"/>
              <a:t> mental health or physical health?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097588" y="380048"/>
            <a:ext cx="5183188" cy="823912"/>
          </a:xfrm>
        </p:spPr>
        <p:txBody>
          <a:bodyPr/>
          <a:lstStyle/>
          <a:p>
            <a:r>
              <a:rPr lang="en-US" dirty="0" smtClean="0"/>
              <a:t>Fact Sheet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084887" y="1356994"/>
            <a:ext cx="5183188" cy="5206365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/>
              <a:t>Nicotine increases the metabolism of some anti-psychotic medication so that to achieve the same drug response, a higher dose of medication is needed in smokers.</a:t>
            </a:r>
          </a:p>
          <a:p>
            <a:pPr lvl="0"/>
            <a:r>
              <a:rPr lang="en-GB" dirty="0"/>
              <a:t>Evidence for clozapine demonstrates that a reduction of 25% of the dose is required when a patient stops smoking.  Leaving the dose unchanged, risks the patient suffering toxic levels of the medication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47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4200" y="1822450"/>
            <a:ext cx="6802120" cy="4351338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 smtClean="0"/>
              <a:t>The outcome: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Amir was admitted to the local physical health care hospital, and improved considerably over four days.  Blood results indicated clozapine toxicity.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He was transferred to the mental health hospital to resume his medication and  for further treatment.</a:t>
            </a:r>
            <a:endParaRPr lang="en-US" dirty="0" smtClean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08" y="2232720"/>
            <a:ext cx="2926080" cy="1950720"/>
          </a:xfrm>
        </p:spPr>
      </p:pic>
    </p:spTree>
    <p:extLst>
      <p:ext uri="{BB962C8B-B14F-4D97-AF65-F5344CB8AC3E}">
        <p14:creationId xmlns:p14="http://schemas.microsoft.com/office/powerpoint/2010/main" val="194660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060275"/>
            <a:ext cx="5157787" cy="823912"/>
          </a:xfrm>
        </p:spPr>
        <p:txBody>
          <a:bodyPr/>
          <a:lstStyle/>
          <a:p>
            <a:r>
              <a:rPr lang="en-US" dirty="0" smtClean="0"/>
              <a:t>Issues for the Clinician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9788" y="1884187"/>
            <a:ext cx="5157787" cy="4679172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Monitor for the development of COPD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Smoking will exacerbate the management of diabetes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People with SMI want to stop smoking as much as other groups, but are more likely to expect to fail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Smoking cessation interventions are effective in this group of people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097588" y="380048"/>
            <a:ext cx="5183188" cy="823912"/>
          </a:xfrm>
        </p:spPr>
        <p:txBody>
          <a:bodyPr/>
          <a:lstStyle/>
          <a:p>
            <a:r>
              <a:rPr lang="en-US" dirty="0" smtClean="0"/>
              <a:t>Fact Sheet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084887" y="1356994"/>
            <a:ext cx="5183188" cy="5206365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 smtClean="0"/>
              <a:t>Every person </a:t>
            </a:r>
            <a:r>
              <a:rPr lang="en-GB" dirty="0"/>
              <a:t>with Severe Mental Illness (SMI) should be asked on </a:t>
            </a:r>
            <a:r>
              <a:rPr lang="en-GB" dirty="0" smtClean="0"/>
              <a:t>every visit   if </a:t>
            </a:r>
            <a:r>
              <a:rPr lang="en-GB" dirty="0"/>
              <a:t>they smoke tobacco.  The response should be recorded in the clinical record</a:t>
            </a:r>
          </a:p>
          <a:p>
            <a:pPr lvl="0"/>
            <a:r>
              <a:rPr lang="en-GB" dirty="0"/>
              <a:t>S</a:t>
            </a:r>
            <a:r>
              <a:rPr lang="en-GB" dirty="0" smtClean="0"/>
              <a:t>moking </a:t>
            </a:r>
            <a:r>
              <a:rPr lang="en-GB" dirty="0"/>
              <a:t>cessation advice should be offered to people with SMI who do smoke tobacco.  </a:t>
            </a:r>
          </a:p>
          <a:p>
            <a:pPr lvl="0"/>
            <a:r>
              <a:rPr lang="en-GB" dirty="0" smtClean="0"/>
              <a:t>Smokers should be reviewed to monitor the development of COPD</a:t>
            </a:r>
          </a:p>
          <a:p>
            <a:pPr lvl="0"/>
            <a:r>
              <a:rPr lang="en-GB" dirty="0" smtClean="0"/>
              <a:t>Mental health hospitals should be smoke free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50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Clinical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ensure that a smoking history is recorded in the clinical record</a:t>
            </a:r>
          </a:p>
          <a:p>
            <a:r>
              <a:rPr lang="en-US" dirty="0" smtClean="0"/>
              <a:t>To understand the role that smoking can play in drug levels of antipsychotic medication</a:t>
            </a:r>
          </a:p>
          <a:p>
            <a:r>
              <a:rPr lang="en-US" dirty="0" smtClean="0"/>
              <a:t>To understand how frequently people with mental health problems smoke tobacco</a:t>
            </a:r>
          </a:p>
          <a:p>
            <a:r>
              <a:rPr lang="en-US" dirty="0" smtClean="0"/>
              <a:t>To understand the consequences of smoking in the development of COPD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Organizational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Communication with the mental health team is essential</a:t>
            </a:r>
          </a:p>
          <a:p>
            <a:r>
              <a:rPr lang="en-US" dirty="0" smtClean="0"/>
              <a:t>Sharing clinical information is essential</a:t>
            </a:r>
          </a:p>
          <a:p>
            <a:r>
              <a:rPr lang="en-US" dirty="0" smtClean="0"/>
              <a:t>Primary care teamwork is essential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04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Improvement: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Can you identify </a:t>
            </a:r>
          </a:p>
          <a:p>
            <a:r>
              <a:rPr lang="en-US" dirty="0"/>
              <a:t>H</a:t>
            </a:r>
            <a:r>
              <a:rPr lang="en-US" dirty="0" smtClean="0"/>
              <a:t>ow many patients with a severe mental illness are in your practice population?</a:t>
            </a:r>
          </a:p>
          <a:p>
            <a:r>
              <a:rPr lang="en-US" dirty="0" smtClean="0"/>
              <a:t>How many have an up to date record of their smoking habit?</a:t>
            </a:r>
          </a:p>
          <a:p>
            <a:r>
              <a:rPr lang="en-US" dirty="0" smtClean="0"/>
              <a:t>How many of those people that you know smoke and have a severe mental illness have been offered smoking cessation care?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246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this slide set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70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This slide set is one of four, designed to be a teaching aid in the management of the physical health of people with a severe mental illness.  The slide set should be used with the accompanying fact sheet on smoking and respiratory disease.</a:t>
            </a:r>
          </a:p>
          <a:p>
            <a:pPr marL="0" indent="0">
              <a:buNone/>
            </a:pPr>
            <a:r>
              <a:rPr lang="en-US" sz="2400" dirty="0" smtClean="0"/>
              <a:t>The slide set is based on a consultation with Amir, an imaginary patient.  Each slide set poses a separate set of clinical issues for the Family </a:t>
            </a:r>
            <a:r>
              <a:rPr lang="en-US" sz="2400" dirty="0" smtClean="0"/>
              <a:t>Doctor and their team.  </a:t>
            </a:r>
            <a:r>
              <a:rPr lang="en-US" sz="2400" dirty="0" smtClean="0"/>
              <a:t>However, there is a chronology to the slide sets, and this slide set represents the second of four consultations with Amir.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This slide set can be used in a small group setting, to prompt discussion on the care of people with a severe mental illness.  The audience might be a primary care team of health care professionals, a joint meeting between mental health and primary care doctors, or a postgraduate educational meeting.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5879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46% of people with a severe mental illness have a Non Communicable Disease (NCD)</a:t>
            </a:r>
          </a:p>
          <a:p>
            <a:r>
              <a:rPr lang="en-US" dirty="0" smtClean="0"/>
              <a:t>They die 15 </a:t>
            </a:r>
            <a:r>
              <a:rPr lang="mr-IN" dirty="0" smtClean="0"/>
              <a:t>–</a:t>
            </a:r>
            <a:r>
              <a:rPr lang="en-US" dirty="0" smtClean="0"/>
              <a:t> 20 years earlier than they would have done if they had not had a severe mental illness</a:t>
            </a:r>
          </a:p>
          <a:p>
            <a:r>
              <a:rPr lang="en-US" dirty="0" smtClean="0"/>
              <a:t>Causes of this premature mortality include:</a:t>
            </a:r>
          </a:p>
          <a:p>
            <a:pPr lvl="1"/>
            <a:r>
              <a:rPr lang="en-US" dirty="0" smtClean="0"/>
              <a:t>Genetics</a:t>
            </a:r>
          </a:p>
          <a:p>
            <a:pPr lvl="1"/>
            <a:r>
              <a:rPr lang="en-US" dirty="0" smtClean="0"/>
              <a:t>Deprivation</a:t>
            </a:r>
          </a:p>
          <a:p>
            <a:pPr lvl="1"/>
            <a:r>
              <a:rPr lang="en-US" dirty="0" smtClean="0"/>
              <a:t>Medication</a:t>
            </a:r>
          </a:p>
          <a:p>
            <a:pPr lvl="1"/>
            <a:r>
              <a:rPr lang="en-US" dirty="0" smtClean="0"/>
              <a:t>Lifestyle</a:t>
            </a:r>
          </a:p>
          <a:p>
            <a:pPr lvl="1"/>
            <a:r>
              <a:rPr lang="en-US" dirty="0" smtClean="0"/>
              <a:t>Health professionals attitudes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841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Clinical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ensure that a smoking history is recorded in the clinical record</a:t>
            </a:r>
          </a:p>
          <a:p>
            <a:r>
              <a:rPr lang="en-US" dirty="0" smtClean="0"/>
              <a:t>To understand the role that smoking can play in drug levels of antipsychotic medication</a:t>
            </a:r>
          </a:p>
          <a:p>
            <a:r>
              <a:rPr lang="en-US" dirty="0" smtClean="0"/>
              <a:t>To understand how frequently people with mental health problems smoke tobacco</a:t>
            </a:r>
          </a:p>
          <a:p>
            <a:r>
              <a:rPr lang="en-US" dirty="0" smtClean="0"/>
              <a:t>To understand the consequences of smoking in the development of COPD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Organizational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Communication with the mental health team is essential</a:t>
            </a:r>
          </a:p>
          <a:p>
            <a:r>
              <a:rPr lang="en-US" dirty="0" smtClean="0"/>
              <a:t>Sharing clinical information is essential</a:t>
            </a:r>
          </a:p>
          <a:p>
            <a:r>
              <a:rPr lang="en-US" dirty="0" smtClean="0"/>
              <a:t>Primary care teamwork is essential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23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4200" y="1822450"/>
            <a:ext cx="6802120" cy="4351338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 smtClean="0"/>
              <a:t>Clinical Background: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Amir is a 38 year old man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PMH: </a:t>
            </a:r>
            <a:endParaRPr lang="en-US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Schizophrenia </a:t>
            </a:r>
            <a:r>
              <a:rPr lang="en-US" dirty="0" smtClean="0"/>
              <a:t>diagnosed 22 years ago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Diabetes just diagnosed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Family History: Both parents have diabetes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Smoking History: No record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Social History: no record of employment status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99669"/>
            <a:ext cx="2926080" cy="1950720"/>
          </a:xfrm>
        </p:spPr>
      </p:pic>
    </p:spTree>
    <p:extLst>
      <p:ext uri="{BB962C8B-B14F-4D97-AF65-F5344CB8AC3E}">
        <p14:creationId xmlns:p14="http://schemas.microsoft.com/office/powerpoint/2010/main" val="60917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Issues for the Clinician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Smoking is more common in people with SMI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How to support Amir to stop smoking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40% of all cases of COPD is caused by smoking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COPD is 2 </a:t>
            </a:r>
            <a:r>
              <a:rPr lang="mr-IN" dirty="0" smtClean="0"/>
              <a:t>–</a:t>
            </a:r>
            <a:r>
              <a:rPr lang="en-US" dirty="0" smtClean="0"/>
              <a:t> 3 times more common in SMI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097588" y="461328"/>
            <a:ext cx="5183188" cy="823912"/>
          </a:xfrm>
        </p:spPr>
        <p:txBody>
          <a:bodyPr/>
          <a:lstStyle/>
          <a:p>
            <a:r>
              <a:rPr lang="en-US" dirty="0" smtClean="0"/>
              <a:t>Fact Sheet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097588" y="1397318"/>
            <a:ext cx="5183188" cy="506444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GB" dirty="0"/>
              <a:t>One in three of all cigarettes smoked, are smoked by people with a mental health condition </a:t>
            </a:r>
          </a:p>
          <a:p>
            <a:pPr lvl="0"/>
            <a:r>
              <a:rPr lang="en-GB" dirty="0"/>
              <a:t>Smoking amongst the general population has fallen by 25% in the last two </a:t>
            </a:r>
            <a:r>
              <a:rPr lang="en-GB" dirty="0" smtClean="0"/>
              <a:t>decades; </a:t>
            </a:r>
            <a:r>
              <a:rPr lang="en-GB" dirty="0"/>
              <a:t>there has not been a similar decline in smoking amongst people with a mental health condition.</a:t>
            </a:r>
          </a:p>
          <a:p>
            <a:pPr lvl="0"/>
            <a:r>
              <a:rPr lang="en-GB" dirty="0"/>
              <a:t>Smoking is more prevalent amongst people with mental health disorders e.g. 45% of people with schizophrenia smoke cigarettes</a:t>
            </a:r>
          </a:p>
          <a:p>
            <a:pPr lvl="0"/>
            <a:r>
              <a:rPr lang="en-GB" dirty="0"/>
              <a:t>The groups most likely to smoke are</a:t>
            </a:r>
          </a:p>
          <a:p>
            <a:pPr lvl="1"/>
            <a:r>
              <a:rPr lang="en-GB" dirty="0"/>
              <a:t>Young (16 – 25)</a:t>
            </a:r>
          </a:p>
          <a:p>
            <a:pPr lvl="1"/>
            <a:r>
              <a:rPr lang="en-GB" dirty="0"/>
              <a:t>Have long standing mental health problems e.g. schizophrenia</a:t>
            </a:r>
          </a:p>
          <a:p>
            <a:pPr lvl="1"/>
            <a:r>
              <a:rPr lang="en-GB" dirty="0"/>
              <a:t>To come from lower socio-economic groupings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51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4200" y="1822450"/>
            <a:ext cx="6802120" cy="4351338"/>
          </a:xfrm>
        </p:spPr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 smtClean="0"/>
              <a:t>The reason for the consultation: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Amir was recently discharged following a five month admission for schizophrenia.  During this admission his medication was changed to clozapine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Following discharge he developed diabetes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At the consultation in which the diagnosis of diabetes was discussed, he was advised to stop smoking, and take more exercise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He now feels very unwell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357" y="2155601"/>
            <a:ext cx="2926080" cy="1950720"/>
          </a:xfrm>
        </p:spPr>
      </p:pic>
    </p:spTree>
    <p:extLst>
      <p:ext uri="{BB962C8B-B14F-4D97-AF65-F5344CB8AC3E}">
        <p14:creationId xmlns:p14="http://schemas.microsoft.com/office/powerpoint/2010/main" val="196118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4200" y="1822450"/>
            <a:ext cx="6802120" cy="4351338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 smtClean="0"/>
              <a:t>The consultation: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History: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Amir is unable to give a clear history.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He feels unwell, and confused </a:t>
            </a:r>
            <a:r>
              <a:rPr lang="mr-IN" dirty="0" smtClean="0"/>
              <a:t>–</a:t>
            </a:r>
            <a:r>
              <a:rPr lang="en-US" dirty="0" smtClean="0"/>
              <a:t> quite different from when he is mentally unwell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He stopped smoking 30 cig/day one week ago on the doctor’s advice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He is taking all the medication prescribed for him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He is eating normally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374" y="2265771"/>
            <a:ext cx="2926080" cy="1950720"/>
          </a:xfrm>
        </p:spPr>
      </p:pic>
    </p:spTree>
    <p:extLst>
      <p:ext uri="{BB962C8B-B14F-4D97-AF65-F5344CB8AC3E}">
        <p14:creationId xmlns:p14="http://schemas.microsoft.com/office/powerpoint/2010/main" val="35906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4200" y="1822450"/>
            <a:ext cx="6802120" cy="4351338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 smtClean="0"/>
              <a:t>The consultation: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Examination: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GB" dirty="0" smtClean="0"/>
              <a:t>He is disorientated in time and space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GB" dirty="0" smtClean="0"/>
              <a:t>His blood pressure is low, his pulse rate is high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GB" dirty="0" smtClean="0"/>
              <a:t>His blood glucose is at a high/normal level (7.2mmol/L; 129.6mg/</a:t>
            </a:r>
            <a:r>
              <a:rPr lang="en-GB" dirty="0" err="1" smtClean="0"/>
              <a:t>dL</a:t>
            </a:r>
            <a:r>
              <a:rPr lang="en-GB" dirty="0" smtClean="0"/>
              <a:t>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GB" dirty="0" smtClean="0"/>
              <a:t>Urinalysis is normal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GB" dirty="0" smtClean="0"/>
              <a:t>He is dysarthric and dribbling saliva </a:t>
            </a:r>
            <a:endParaRPr lang="en-US" dirty="0" smtClean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09838"/>
            <a:ext cx="2926080" cy="1950720"/>
          </a:xfrm>
        </p:spPr>
      </p:pic>
    </p:spTree>
    <p:extLst>
      <p:ext uri="{BB962C8B-B14F-4D97-AF65-F5344CB8AC3E}">
        <p14:creationId xmlns:p14="http://schemas.microsoft.com/office/powerpoint/2010/main" val="10091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1020</Words>
  <Application>Microsoft Macintosh PowerPoint</Application>
  <PresentationFormat>Widescreen</PresentationFormat>
  <Paragraphs>108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Calibri Light</vt:lpstr>
      <vt:lpstr>Mangal</vt:lpstr>
      <vt:lpstr>Arial</vt:lpstr>
      <vt:lpstr>Office Theme</vt:lpstr>
      <vt:lpstr>Physical Health and People with a Severe Mental Illness</vt:lpstr>
      <vt:lpstr>Using this slide set </vt:lpstr>
      <vt:lpstr>The Context</vt:lpstr>
      <vt:lpstr>Learning Objectives</vt:lpstr>
      <vt:lpstr>Amir</vt:lpstr>
      <vt:lpstr>Amir</vt:lpstr>
      <vt:lpstr>Amir</vt:lpstr>
      <vt:lpstr>Amir</vt:lpstr>
      <vt:lpstr>Amir</vt:lpstr>
      <vt:lpstr>Amir</vt:lpstr>
      <vt:lpstr>Amir</vt:lpstr>
      <vt:lpstr>Amir</vt:lpstr>
      <vt:lpstr>Learning Objectives</vt:lpstr>
      <vt:lpstr>Quality Improvement: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Health and People with a Severe Mental Illness</dc:title>
  <dc:creator>Alan Cohen</dc:creator>
  <cp:lastModifiedBy>Alan Cohen</cp:lastModifiedBy>
  <cp:revision>15</cp:revision>
  <dcterms:created xsi:type="dcterms:W3CDTF">2017-03-17T09:46:16Z</dcterms:created>
  <dcterms:modified xsi:type="dcterms:W3CDTF">2017-03-23T10:26:35Z</dcterms:modified>
</cp:coreProperties>
</file>